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5143500" cy="9144000"/>
  <p:embeddedFontLst>
    <p:embeddedFont>
      <p:font typeface="Nunito" pitchFamily="2" charset="77"/>
      <p:regular r:id="rId15"/>
      <p:bold r:id="rId16"/>
      <p:italic r:id="rId17"/>
      <p:boldItalic r:id="rId18"/>
    </p:embeddedFont>
    <p:embeddedFont>
      <p:font typeface="Nunito Light" charset="0"/>
      <p:regular r:id="rId19"/>
      <p:italic r:id="rId20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7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4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698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Titolo e contenut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8176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B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FFF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angela.perulli@unifi.it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mailto:sandro.busso@unito.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6422" b="5093"/>
          <a:stretch>
            <a:fillRect/>
          </a:stretch>
        </p:blipFill>
        <p:spPr>
          <a:xfrm>
            <a:off x="20" y="10"/>
            <a:ext cx="9143979" cy="455120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28" y="3771901"/>
            <a:ext cx="9171095" cy="1371601"/>
            <a:chOff x="-305" y="2987478"/>
            <a:chExt cx="12188952" cy="182880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24" name="Freeform: Shape 23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35348"/>
            <a:ext cx="158435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Opportunità e Risorse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1478756"/>
            <a:ext cx="551393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Borsa di Studio e Supporto Economico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06822" y="2052340"/>
            <a:ext cx="3680445" cy="1855812"/>
          </a:xfrm>
          <a:prstGeom prst="roundRect">
            <a:avLst>
              <a:gd name="adj" fmla="val 4813"/>
            </a:avLst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530796" y="217631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La Borsa di Dottorato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63874"/>
            <a:ext cx="343249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 dottorandi </a:t>
            </a:r>
            <a:r>
              <a:rPr lang="en-US" sz="1200" dirty="0" err="1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ammessi</a:t>
            </a:r>
            <a:r>
              <a:rPr lang="en-US" sz="120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ricevono</a:t>
            </a:r>
            <a:r>
              <a:rPr lang="en-US" sz="120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un assegno mensile per l'intera durata del percorso triennale. La borsa è finalizzata a garantire la piena dedicazione alla ricerca, consentendo ai dottorandi di concentrarsi sullo sviluppo del proprio progetto senza vincoli economici.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30796" y="3598069"/>
            <a:ext cx="343249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Non sono previsti posti senza borsa.</a:t>
            </a:r>
            <a:r>
              <a:rPr lang="en-US" sz="95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305300" y="217631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Risorse Aggiuntive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305300" y="2494136"/>
            <a:ext cx="4347270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Fondi per la mobilità internazionale e la partecipazione a conferenze</a:t>
            </a:r>
            <a:endParaRPr lang="en-US" sz="120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Accesso alle biblioteche e alle banche dati scientifiche dell'Ateneo</a:t>
            </a:r>
            <a:endParaRPr lang="en-US" sz="120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Possibilità di incremento della borsa per periodi di ricerca all'estero</a:t>
            </a:r>
            <a:endParaRPr lang="en-US" sz="120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Spazi di lavoro dedicati all'interno dei due dipartimenti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21048"/>
            <a:ext cx="501007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Sbocchi Professionali e Accademici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56618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titolo di Dottore di Ricerca apre porte in ambiti diversificati, sia nell'accademia sia nel mondo professionale e istituzionale.</a:t>
            </a: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94607"/>
            <a:ext cx="1150069" cy="7107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960340"/>
            <a:ext cx="17506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Carriera Accademica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18011" y="3228603"/>
            <a:ext cx="2691976" cy="1291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Accesso a posizioni post-dottorali, assegni di ricerca e concorsi per ruoli di ricercatore e professore universitario in Italia e all'estero.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991" y="2094607"/>
            <a:ext cx="1150069" cy="7107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96034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Ricerca e Policy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264991" y="3228603"/>
            <a:ext cx="2613943" cy="1230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Centri</a:t>
            </a:r>
            <a:r>
              <a:rPr lang="en-US" sz="9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studi, istituti di ricerca, fondazioni, organizzazioni internazionali e amministrazioni pubbliche in cerca di expertise analitica avanzata.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939" y="2094607"/>
            <a:ext cx="1150069" cy="71072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960340"/>
            <a:ext cx="221225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Settore Privato e Terzo Settore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033939" y="3228603"/>
            <a:ext cx="2613943" cy="1291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Consulenza strategica, analisi sociale, valutazione delle politiche pubbliche e ruoli manageriali in organizzazioni non profit e aziende orientate all'impatto.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5162" y="357336"/>
            <a:ext cx="290728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Come Candidarsi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65162" y="938733"/>
            <a:ext cx="8213675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L'accesso al dottorato avviene attraverso un </a:t>
            </a:r>
            <a:r>
              <a:rPr lang="en-US" sz="1200" b="1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concorso pubblico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bandito annualmente. A seconda del ciclo la sede amministrativa può essere l'Università degli Studi di Firenze o l'Università degli Studi di Torino. Per i prossimi tre anni il bando sarà gestito dalla sede di Torino. 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65161" y="1463874"/>
            <a:ext cx="821367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La selezione valuta il curriculum, la prova scritta e un colloquio orale con la commissione.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65162" y="1724695"/>
            <a:ext cx="232544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65162" y="1907977"/>
            <a:ext cx="4052292" cy="14288"/>
          </a:xfrm>
          <a:prstGeom prst="rect">
            <a:avLst/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65162" y="1994669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Verifica dei Requisiti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65162" y="2241724"/>
            <a:ext cx="4052292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Laurea magistrale o equivalente con votazione adeguata. Consultare il bando per i titoli ammessi e le eventuali equipollenze internazionali.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626471" y="1724695"/>
            <a:ext cx="232544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02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626471" y="1907977"/>
            <a:ext cx="4052367" cy="14288"/>
          </a:xfrm>
          <a:prstGeom prst="rect">
            <a:avLst/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626471" y="1994669"/>
            <a:ext cx="202145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Presentazione della Domanda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15626" y="2155813"/>
            <a:ext cx="4052367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Iscrizione al concorso tramite il portale di Ateneo entro le scadenze indicate nel bando annuale. Allegare CV, titoli e quanto indicato nel bando. </a:t>
            </a:r>
          </a:p>
          <a:p>
            <a:pPr marL="0" indent="0" algn="l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NON E’ RICHIESTO UN PROGETTO DI RICERCA.</a:t>
            </a:r>
            <a:endParaRPr lang="en-US" sz="1200" b="1" dirty="0"/>
          </a:p>
        </p:txBody>
      </p:sp>
      <p:sp>
        <p:nvSpPr>
          <p:cNvPr id="13" name="Text 11"/>
          <p:cNvSpPr/>
          <p:nvPr/>
        </p:nvSpPr>
        <p:spPr>
          <a:xfrm>
            <a:off x="465162" y="2978646"/>
            <a:ext cx="232544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65162" y="3161928"/>
            <a:ext cx="4052292" cy="14288"/>
          </a:xfrm>
          <a:prstGeom prst="rect">
            <a:avLst/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65162" y="3248620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Selezione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65162" y="3495675"/>
            <a:ext cx="4052292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Prova scritta per l'ammissione alla prova orale.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65162" y="3741316"/>
            <a:ext cx="4052292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Valutazione dei titoli,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discussione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dell'elaborato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scritto, del proprio percorso e delle proprie aspettative davanti alla commissione 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626471" y="2978646"/>
            <a:ext cx="232544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04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626471" y="3161928"/>
            <a:ext cx="4052367" cy="14288"/>
          </a:xfrm>
          <a:prstGeom prst="rect">
            <a:avLst/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4626471" y="3248620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Ammissione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626471" y="3495675"/>
            <a:ext cx="4052367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Graduatoria finale per l'assegnazione dei pos</a:t>
            </a:r>
            <a:r>
              <a:rPr lang="en-US" sz="9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ti.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615626" y="3687515"/>
            <a:ext cx="4063212" cy="797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Iscrizione e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immatricolazione</a:t>
            </a:r>
            <a:endParaRPr lang="en-US" sz="1200" dirty="0">
              <a:solidFill>
                <a:srgbClr val="000000"/>
              </a:solidFill>
              <a:latin typeface="Nunito" pitchFamily="34" charset="0"/>
              <a:ea typeface="Nunito" pitchFamily="34" charset="-122"/>
              <a:cs typeface="Nunito" pitchFamily="34" charset="-120"/>
            </a:endParaRPr>
          </a:p>
          <a:p>
            <a:pPr marL="0" indent="0" algn="l">
              <a:lnSpc>
                <a:spcPts val="1400"/>
              </a:lnSpc>
              <a:buNone/>
            </a:pP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L’attività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inizia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il 1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novembre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a Torino </a:t>
            </a:r>
          </a:p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e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si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inaugura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con il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convegno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organizzato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</a:t>
            </a:r>
          </a:p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dal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ciclo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</a:rPr>
              <a:t>precedente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</a:rPr>
              <a:t>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54318" y="4638303"/>
            <a:ext cx="8213675" cy="474464"/>
          </a:xfrm>
          <a:prstGeom prst="roundRect">
            <a:avLst>
              <a:gd name="adj" fmla="val 1029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98" y="4724214"/>
            <a:ext cx="425060" cy="339961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999195" y="4764360"/>
            <a:ext cx="77196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Per informazioni aggiornate su bandi, scadenze e contatti: </a:t>
            </a:r>
            <a:r>
              <a:rPr lang="en-US" sz="900" b="1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mutamentosocialepolitico.unifi.it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Immagine che contiene schermata, testo, grafica, Elementi grafici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b="19"/>
          <a:stretch/>
        </p:blipFill>
        <p:spPr>
          <a:xfrm>
            <a:off x="15" y="-54864"/>
            <a:ext cx="9143985" cy="519836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300226" y="4485068"/>
            <a:ext cx="7423322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1"/>
          <p:cNvGrpSpPr/>
          <p:nvPr/>
        </p:nvGrpSpPr>
        <p:grpSpPr>
          <a:xfrm>
            <a:off x="610363" y="1167022"/>
            <a:ext cx="7113185" cy="3386618"/>
            <a:chOff x="0" y="1875"/>
            <a:chExt cx="9484247" cy="4515490"/>
          </a:xfrm>
        </p:grpSpPr>
        <p:sp>
          <p:nvSpPr>
            <p:cNvPr id="87" name="Google Shape;87;p1"/>
            <p:cNvSpPr/>
            <p:nvPr/>
          </p:nvSpPr>
          <p:spPr>
            <a:xfrm>
              <a:off x="0" y="1875"/>
              <a:ext cx="9484247" cy="950629"/>
            </a:xfrm>
            <a:prstGeom prst="roundRect">
              <a:avLst>
                <a:gd name="adj" fmla="val 1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287565" y="215767"/>
              <a:ext cx="522846" cy="522846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1097977" y="1875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1097977" y="1875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450" tIns="75450" rIns="75450" bIns="75450" anchor="ctr" anchorCtr="0">
              <a:noAutofit/>
            </a:bodyPr>
            <a:lstStyle/>
            <a:p>
              <a:pPr>
                <a:buClr>
                  <a:schemeClr val="dk1"/>
                </a:buClr>
                <a:buSzPts val="1600"/>
              </a:pPr>
              <a:r>
                <a:rPr lang="it-IT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Corso di Dottorato: 	</a:t>
              </a:r>
              <a:r>
                <a:rPr lang="it-IT" sz="1275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MUTAMENTO SOCIALE E POLITICO</a:t>
              </a:r>
              <a:endParaRPr sz="127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Clr>
                  <a:schemeClr val="dk1"/>
                </a:buClr>
                <a:buSzPts val="1600"/>
              </a:pPr>
              <a:r>
                <a:rPr lang="it-IT" sz="1275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DOTTORATO IN CONVENZIONE UNIVERSITA’ DI FIRENZE E UNIVERSITA’ DI TORINO</a:t>
              </a:r>
              <a:endParaRPr sz="127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0" y="1190162"/>
              <a:ext cx="9484247" cy="950629"/>
            </a:xfrm>
            <a:prstGeom prst="roundRect">
              <a:avLst>
                <a:gd name="adj" fmla="val 1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287565" y="1404054"/>
              <a:ext cx="522846" cy="522846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097977" y="1190162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1097977" y="1190162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450" tIns="75450" rIns="75450" bIns="75450" anchor="ctr" anchorCtr="0">
              <a:noAutofit/>
            </a:bodyPr>
            <a:lstStyle/>
            <a:p>
              <a:pPr>
                <a:buClr>
                  <a:schemeClr val="dk1"/>
                </a:buClr>
                <a:buSzPts val="1600"/>
              </a:pPr>
              <a:r>
                <a:rPr lang="it-IT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https://</a:t>
              </a:r>
              <a:r>
                <a:rPr lang="it-IT" sz="12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www.mutamentosocialepolitico.unifi.it</a:t>
              </a:r>
              <a:r>
                <a:rPr lang="it-IT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0" y="2378449"/>
              <a:ext cx="9484247" cy="950629"/>
            </a:xfrm>
            <a:prstGeom prst="roundRect">
              <a:avLst>
                <a:gd name="adj" fmla="val 1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287565" y="2592341"/>
              <a:ext cx="522846" cy="522846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1097977" y="2378449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1097977" y="2378449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450" tIns="75450" rIns="75450" bIns="75450" anchor="ctr" anchorCtr="0">
              <a:noAutofit/>
            </a:bodyPr>
            <a:lstStyle/>
            <a:p>
              <a:pPr>
                <a:buClr>
                  <a:schemeClr val="dk1"/>
                </a:buClr>
                <a:buSzPts val="1600"/>
              </a:pPr>
              <a:r>
                <a:rPr lang="it-IT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Coordinatrice: Angela Perulli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Clr>
                  <a:schemeClr val="dk1"/>
                </a:buClr>
                <a:buSzPts val="1600"/>
              </a:pPr>
              <a:r>
                <a:rPr lang="it-IT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Vicecoordinatore: Sandro Busso 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0" y="3566736"/>
              <a:ext cx="9484247" cy="950629"/>
            </a:xfrm>
            <a:prstGeom prst="roundRect">
              <a:avLst>
                <a:gd name="adj" fmla="val 1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287565" y="3780628"/>
              <a:ext cx="522846" cy="522846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7977" y="3566736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350"/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1097977" y="3566736"/>
              <a:ext cx="8386270" cy="950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450" tIns="75450" rIns="75450" bIns="75450" anchor="ctr" anchorCtr="0">
              <a:noAutofit/>
            </a:bodyPr>
            <a:lstStyle/>
            <a:p>
              <a:pPr>
                <a:buClr>
                  <a:schemeClr val="dk1"/>
                </a:buClr>
                <a:buSzPts val="1600"/>
              </a:pPr>
              <a:r>
                <a:rPr lang="it-IT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Email: </a:t>
              </a:r>
              <a:r>
                <a:rPr lang="it-IT" sz="1200" u="sng" dirty="0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8"/>
                </a:rPr>
                <a:t>angela.perulli@unifi.it</a:t>
              </a:r>
              <a:r>
                <a:rPr lang="it-IT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it-IT" sz="1200" u="sng" dirty="0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9"/>
                </a:rPr>
                <a:t>sandro.busso@unito.it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Clr>
                  <a:schemeClr val="dk1"/>
                </a:buClr>
                <a:buSzPts val="1600"/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9229" y="370211"/>
            <a:ext cx="4859653" cy="859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Dottorato in Mutamento Sociale e Politico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15622" y="1230088"/>
            <a:ext cx="4859653" cy="489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Università degli Studi di Firenze e Università degli Studi di Torino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29985" y="1578429"/>
            <a:ext cx="4718139" cy="3194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it-IT" sz="1600" dirty="0"/>
              <a:t>Viviamo in un'epoca di rapidi e profondi mutamenti sociali e politici. Conflitti, disuguaglianze, migrazioni, crisi climatiche e rivoluzioni digitali ridisegnano ogni giorno le strutture del potere e della vita collettiva.</a:t>
            </a:r>
          </a:p>
          <a:p>
            <a:endParaRPr lang="it-IT" sz="1600" dirty="0"/>
          </a:p>
          <a:p>
            <a:r>
              <a:rPr lang="it-IT" sz="1600" dirty="0"/>
              <a:t>Come possiamo analizzare e interpretare queste trasformazioni complesse? </a:t>
            </a:r>
          </a:p>
          <a:p>
            <a:endParaRPr lang="it-IT" sz="1600" dirty="0"/>
          </a:p>
          <a:p>
            <a:r>
              <a:rPr lang="it-IT" sz="1600" dirty="0"/>
              <a:t>Il Dottorato in Mutamento Sociale e Politico offre gli strumenti teorici, metodologici e analitici per rispondere a questa sfida attraverso una formazione multidisciplinare e innovativa</a:t>
            </a:r>
          </a:p>
          <a:p>
            <a:pPr marL="0" indent="0" algn="l">
              <a:lnSpc>
                <a:spcPts val="1550"/>
              </a:lnSpc>
              <a:buNone/>
            </a:pPr>
            <a:endParaRPr lang="en-US" sz="950" dirty="0">
              <a:solidFill>
                <a:srgbClr val="000000"/>
              </a:solidFill>
              <a:latin typeface="Nunito" pitchFamily="34" charset="0"/>
            </a:endParaRPr>
          </a:p>
          <a:p>
            <a:pPr marL="0" indent="0" algn="l">
              <a:lnSpc>
                <a:spcPts val="1550"/>
              </a:lnSpc>
              <a:buNone/>
            </a:pP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9035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Il Programma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1633761"/>
            <a:ext cx="727367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Cos'è il Dottorato in Mutamento Sociale e Politico?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3852" y="2591023"/>
            <a:ext cx="4103191" cy="1545729"/>
          </a:xfrm>
          <a:prstGeom prst="roundRect">
            <a:avLst>
              <a:gd name="adj" fmla="val 5778"/>
            </a:avLst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530796" y="2331318"/>
            <a:ext cx="15580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Mission del Dottorato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649141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dottorato forma ricercatori capaci di analizzare con rigore scientifico i processi di trasformazione sociale, economica e politica, combinando prospettive teoriche multidisciplinari con metodologie empiriche avanzate.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728046" y="2331318"/>
            <a:ext cx="213657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Un approccio interdisciplinare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649140"/>
            <a:ext cx="3924598" cy="1465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programma integra sociologia, scienza politica, storia, filosofia politica e geografia, offrendo ai dottorandi una formazione ampia e articolata. L'obiettivo è sviluppare competenze analitiche trasversali che permettano di affrontare le sfide della ricerca contemporanea con autonomia e rigore metodologico</a:t>
            </a:r>
            <a:r>
              <a:rPr lang="en-US" sz="9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349" y="345281"/>
            <a:ext cx="3300487" cy="357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Aree di Ricerca Principali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457349" y="860747"/>
            <a:ext cx="4800302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dottorato copre un ampio spettro tematico, articolato attorno ai grandi processi di cambiamento della modernità.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457349" y="1330970"/>
            <a:ext cx="4800302" cy="831726"/>
          </a:xfrm>
          <a:prstGeom prst="roundRect">
            <a:avLst>
              <a:gd name="adj" fmla="val 5775"/>
            </a:avLst>
          </a:prstGeom>
          <a:solidFill>
            <a:srgbClr val="DAE0F1"/>
          </a:solidFill>
          <a:ln w="4763">
            <a:solidFill>
              <a:srgbClr val="C0C6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576411" y="1450032"/>
            <a:ext cx="1593354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Trasformazioni Politiche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76411" y="1691953"/>
            <a:ext cx="4562177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Democrazie, regimi, movimenti politici e cambiamenti istituzionali a livello nazionale e comparato.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57349" y="2268066"/>
            <a:ext cx="4800302" cy="831726"/>
          </a:xfrm>
          <a:prstGeom prst="roundRect">
            <a:avLst>
              <a:gd name="adj" fmla="val 5775"/>
            </a:avLst>
          </a:prstGeom>
          <a:solidFill>
            <a:srgbClr val="DAE0F1"/>
          </a:solidFill>
          <a:ln w="4763">
            <a:solidFill>
              <a:srgbClr val="C0C6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576411" y="2387129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Mutamento Sociale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76411" y="2629049"/>
            <a:ext cx="4562177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Disuguaglianze, stratificazione, migrazioni, famiglie e nuove forme di coesione e conflitto sociale.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57349" y="3205163"/>
            <a:ext cx="4800302" cy="655886"/>
          </a:xfrm>
          <a:prstGeom prst="roundRect">
            <a:avLst>
              <a:gd name="adj" fmla="val 7323"/>
            </a:avLst>
          </a:prstGeom>
          <a:solidFill>
            <a:srgbClr val="DAE0F1"/>
          </a:solidFill>
          <a:ln w="4763">
            <a:solidFill>
              <a:srgbClr val="C0C6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576411" y="3324225"/>
            <a:ext cx="2587749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Trasformazioni del lavoro e del welfare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76411" y="3566145"/>
            <a:ext cx="4562177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Mercati del lavoro, welfare, sviluppo locale e globalizzazione nei suoi effetti strutturali.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457349" y="3966418"/>
            <a:ext cx="4800302" cy="831726"/>
          </a:xfrm>
          <a:prstGeom prst="roundRect">
            <a:avLst>
              <a:gd name="adj" fmla="val 5775"/>
            </a:avLst>
          </a:prstGeom>
          <a:solidFill>
            <a:srgbClr val="DAE0F1"/>
          </a:solidFill>
          <a:ln w="4763">
            <a:solidFill>
              <a:srgbClr val="C0C6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576411" y="4085481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Culture e Identità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576411" y="4327401"/>
            <a:ext cx="4562177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Rappresentazioni collettive, identità nazionali, religione e trasformazioni culturali nella contemporaneità.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283071"/>
            <a:ext cx="3762970" cy="308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Struttura del Percorso Formativo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566057" y="598235"/>
            <a:ext cx="7903379" cy="308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dottorato si articola in </a:t>
            </a:r>
            <a:r>
              <a:rPr lang="en-US" sz="1400" b="1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tre anni</a:t>
            </a: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di formazione intensiva, combinando attività didattiche, </a:t>
            </a:r>
          </a:p>
          <a:p>
            <a:pPr marL="0" indent="0" algn="l">
              <a:lnSpc>
                <a:spcPts val="11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seminariali</a:t>
            </a:r>
            <a:r>
              <a:rPr lang="en-US" sz="14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e di ricerca autonoma sotto la guida di tre supervisori dedicati</a:t>
            </a:r>
            <a:r>
              <a:rPr lang="en-US" sz="7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.</a:t>
            </a:r>
            <a:endParaRPr lang="en-US" sz="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89" y="980108"/>
            <a:ext cx="7794947" cy="3507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163494" y="961604"/>
            <a:ext cx="1364088" cy="210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Anno 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2163494" y="1232361"/>
            <a:ext cx="1364088" cy="302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Formazione, seminari e metodologia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163494" y="1595165"/>
            <a:ext cx="1364088" cy="302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Elaborazione del progetto di ricerca</a:t>
            </a:r>
            <a:endParaRPr lang="en-US" sz="10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8215" y="2081403"/>
            <a:ext cx="302142" cy="30214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87342" y="3773748"/>
            <a:ext cx="1371583" cy="210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Anno 2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3887342" y="4044505"/>
            <a:ext cx="1371583" cy="302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Ricerca autonoma, campo e raccolta dati</a:t>
            </a:r>
            <a:endParaRPr lang="en-US" sz="10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2063" y="3183166"/>
            <a:ext cx="302142" cy="30214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558725" y="1041122"/>
            <a:ext cx="1364088" cy="210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Anno 3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5558725" y="1311878"/>
            <a:ext cx="1364088" cy="45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Redazione tesi, disseminazione e discussione</a:t>
            </a:r>
            <a:endParaRPr lang="en-US" sz="10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5931" y="2051423"/>
            <a:ext cx="302142" cy="30214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74489" y="4576316"/>
            <a:ext cx="7794947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Ogni anno prevede attività formative specifiche, verifiche periodiche dei progressi della ricerca e momenti collegiali di discussione e confronto scientifico tra tutti i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dottorandi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dei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cicli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attivi</a:t>
            </a:r>
            <a:r>
              <a:rPr lang="en-US" sz="7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.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3369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Formazione Avanzata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777106"/>
            <a:ext cx="458338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Attività Didattiche e Seminariali</a:t>
            </a:r>
            <a:endParaRPr lang="en-US" sz="2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350690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181577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Corsi e Workshop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084040"/>
            <a:ext cx="261386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Cicli di lezioni tenuti da docenti interni ed esperti esterni su tematiche teoriche, metodologiche e tematiche di frontiera della ricerca sociale e politica. Ogni anno viene identificato un macro tema che lega i diversi interventi e approcci disciplinari.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96119" y="3733800"/>
            <a:ext cx="2613868" cy="479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La didattica si svolge sulle due sedi ed è obbligatoria.</a:t>
            </a:r>
            <a:endParaRPr lang="en-US" sz="1200" b="1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1350690"/>
            <a:ext cx="310083" cy="31008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64991" y="1815778"/>
            <a:ext cx="261394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Seminari di Dottorato e Convegno dei dottorandi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264991" y="2277889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Incontri regolari in cui i dottorandi presentano l'avanzamento del proprio progetto e della propria ricerca, ricevendo feedback dai docenti e dai colleghi in un contesto di confronto scientifico aperto.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264991" y="3494314"/>
            <a:ext cx="2613943" cy="6441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Ogni ciclo è impegnato in un seminario residenziale di tre giorni per la discussione del progetto di ricerca elaborto nel corso del primo anno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3264991" y="4362576"/>
            <a:ext cx="2613943" cy="247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Ogni ciclo organizza un convegno su un tema concordato con il collegio dei docenti</a:t>
            </a:r>
            <a:endParaRPr lang="en-US" sz="12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3939" y="1350690"/>
            <a:ext cx="310083" cy="31008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033939" y="1815778"/>
            <a:ext cx="16554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Mobilità Internazionale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033939" y="2084040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Opportunità di periodi di ricerca e studio presso università e centri di ricerca stranieri, favorendo la costruzione di reti accademiche internazionali</a:t>
            </a:r>
            <a:r>
              <a:rPr lang="en-US" sz="9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.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6033939" y="3270201"/>
            <a:ext cx="2613944" cy="79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Ogni dottorando deve passare all'estero almeno tre mesi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889620"/>
            <a:ext cx="21550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Il Vademecum del Dottorando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3925119" y="113302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Obblighi e Responsabilità del Dottorando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21813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Attività di Ricerca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3925119" y="2411983"/>
            <a:ext cx="2210098" cy="2665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Sviluppo autonomo del progetto di ricerca sotto la supervisione dei tutor</a:t>
            </a:r>
            <a:endParaRPr lang="en-US" sz="120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Partecipazione attiva ai seminari e alle attività formative del dottorato</a:t>
            </a:r>
            <a:endParaRPr lang="en-US" sz="120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Progettazione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e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organizzazione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convegno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dottorandi</a:t>
            </a:r>
            <a:endParaRPr lang="en-US" sz="1200" dirty="0">
              <a:solidFill>
                <a:srgbClr val="000000"/>
              </a:solidFill>
              <a:latin typeface="Nunito" pitchFamily="34" charset="0"/>
              <a:ea typeface="Nunito" pitchFamily="34" charset="-122"/>
              <a:cs typeface="Nunito" pitchFamily="34" charset="-120"/>
            </a:endParaRPr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dottorando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è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invitato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a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partecipare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alle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attività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scientifiche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e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seminariali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dei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due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Dipartimenti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</a:p>
        </p:txBody>
      </p:sp>
      <p:sp>
        <p:nvSpPr>
          <p:cNvPr id="7" name="Text 4"/>
          <p:cNvSpPr/>
          <p:nvPr/>
        </p:nvSpPr>
        <p:spPr>
          <a:xfrm>
            <a:off x="6442546" y="2218134"/>
            <a:ext cx="219893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Rendicontazione e Valutazione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42546" y="2535957"/>
            <a:ext cx="2210098" cy="1674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Relazione annuale sull'avanzamento della ricerca</a:t>
            </a:r>
            <a:endParaRPr lang="en-US" sz="120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Valutazione annuale da parte del collegio dei docenti per l'ammissione all'anno successivo</a:t>
            </a:r>
            <a:endParaRPr lang="en-US" sz="120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Deposito e discussione pubblica della tesi di dottorato al termine del terzo anno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1831" y="310188"/>
            <a:ext cx="3472384" cy="582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Il </a:t>
            </a:r>
            <a:r>
              <a:rPr lang="en-US" sz="2400" b="1" dirty="0" err="1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Ruolo</a:t>
            </a: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dei</a:t>
            </a:r>
            <a:r>
              <a:rPr lang="en-US" sz="2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 Tutor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81831" y="892629"/>
            <a:ext cx="8166051" cy="718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rapporto con i </a:t>
            </a:r>
            <a:r>
              <a:rPr lang="en-US" sz="1200" b="1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tutor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è al cuore dell'esperienza dottorale. La terna di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supervisione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multidisciplinare</a:t>
            </a:r>
            <a:r>
              <a:rPr lang="en-US" sz="120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,  guida il dottorando lungo l'intero percorso di ricerca, dalla definizione del progetto alla stesura finale della tesi.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0202" y="1611086"/>
            <a:ext cx="2634481" cy="2670830"/>
          </a:xfrm>
          <a:prstGeom prst="roundRect">
            <a:avLst>
              <a:gd name="adj" fmla="val 4462"/>
            </a:avLst>
          </a:prstGeom>
          <a:solidFill>
            <a:srgbClr val="FEFFFF"/>
          </a:solidFill>
          <a:ln w="14288">
            <a:solidFill>
              <a:srgbClr val="C0C6D7"/>
            </a:solidFill>
            <a:prstDash val="solid"/>
          </a:ln>
        </p:spPr>
        <p:txBody>
          <a:bodyPr/>
          <a:lstStyle/>
          <a:p>
            <a:r>
              <a:rPr lang="en-US" sz="1400" b="1" dirty="0" err="1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Definizione</a:t>
            </a:r>
            <a:r>
              <a:rPr lang="en-US" sz="14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 del Progetto</a:t>
            </a:r>
            <a:endParaRPr lang="en-US" sz="1400" dirty="0"/>
          </a:p>
          <a:p>
            <a:endParaRPr lang="it-IT" dirty="0"/>
          </a:p>
        </p:txBody>
      </p:sp>
      <p:sp>
        <p:nvSpPr>
          <p:cNvPr id="5" name="Shape 3"/>
          <p:cNvSpPr/>
          <p:nvPr/>
        </p:nvSpPr>
        <p:spPr>
          <a:xfrm>
            <a:off x="470130" y="1691279"/>
            <a:ext cx="45719" cy="2208914"/>
          </a:xfrm>
          <a:prstGeom prst="roundRect">
            <a:avLst>
              <a:gd name="adj" fmla="val 91163"/>
            </a:avLst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662955" y="2325818"/>
            <a:ext cx="17442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endParaRPr lang="en-US" sz="1200" b="1" dirty="0">
              <a:solidFill>
                <a:srgbClr val="000000"/>
              </a:solidFill>
              <a:latin typeface="Nunito Bold" pitchFamily="34" charset="0"/>
              <a:ea typeface="Nunito Bold" pitchFamily="34" charset="-122"/>
              <a:cs typeface="Nunito Bold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34455" y="2024743"/>
            <a:ext cx="2357957" cy="2208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50"/>
              </a:lnSpc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La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predisposizione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del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progetto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avviene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durante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la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didattica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del primo anno. 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Il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collegio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collabora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con il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dottorando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nella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messa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a fuoco delle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domande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di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ricerca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, del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quadro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teorico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e della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metodologia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più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adeguata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agli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obiettivi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dello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studio.</a:t>
            </a:r>
          </a:p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Nel mese di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giugno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la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discussione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del 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progetto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avviene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in un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seminario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residenziale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di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tre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giorni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nel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quale </a:t>
            </a:r>
            <a:r>
              <a:rPr lang="en-US" sz="1050" dirty="0" err="1">
                <a:solidFill>
                  <a:srgbClr val="000000"/>
                </a:solidFill>
                <a:latin typeface="Nunito" pitchFamily="34" charset="0"/>
              </a:rPr>
              <a:t>viene</a:t>
            </a:r>
            <a:r>
              <a:rPr lang="en-US" sz="1050" dirty="0">
                <a:solidFill>
                  <a:srgbClr val="000000"/>
                </a:solidFill>
                <a:latin typeface="Nunito" pitchFamily="34" charset="0"/>
              </a:rPr>
              <a:t> nominate la  terna di tutor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5790" y="1557269"/>
            <a:ext cx="2634630" cy="1537097"/>
          </a:xfrm>
          <a:prstGeom prst="roundRect">
            <a:avLst>
              <a:gd name="adj" fmla="val 4462"/>
            </a:avLst>
          </a:prstGeom>
          <a:solidFill>
            <a:srgbClr val="FEFFFF"/>
          </a:solidFill>
          <a:ln w="14288">
            <a:solidFill>
              <a:srgbClr val="C0C6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3186432" y="1655563"/>
            <a:ext cx="57150" cy="1537097"/>
          </a:xfrm>
          <a:prstGeom prst="roundRect">
            <a:avLst>
              <a:gd name="adj" fmla="val 91163"/>
            </a:avLst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 rot="10800000" flipV="1">
            <a:off x="3424689" y="1691279"/>
            <a:ext cx="1666721" cy="836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Monitoraggio Continuo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414377" y="2025817"/>
            <a:ext cx="231524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Incontri periodici per monitorare i progressi, discutere le criticità emergenti e adattare il piano di lavoro in funzione dei risultati raggiunti.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056114" y="1536438"/>
            <a:ext cx="2634555" cy="1537097"/>
          </a:xfrm>
          <a:prstGeom prst="roundRect">
            <a:avLst>
              <a:gd name="adj" fmla="val 4462"/>
            </a:avLst>
          </a:prstGeom>
          <a:solidFill>
            <a:srgbClr val="FEFFFF"/>
          </a:solidFill>
          <a:ln w="14288">
            <a:solidFill>
              <a:srgbClr val="C0C6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6013039" y="1655563"/>
            <a:ext cx="57150" cy="1537097"/>
          </a:xfrm>
          <a:prstGeom prst="roundRect">
            <a:avLst>
              <a:gd name="adj" fmla="val 91163"/>
            </a:avLst>
          </a:prstGeom>
          <a:solidFill>
            <a:srgbClr val="1D2A4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 rot="10800000" flipV="1">
            <a:off x="6154659" y="1655563"/>
            <a:ext cx="2189018" cy="871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Supporto alla Disseminazione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161610" y="1893056"/>
            <a:ext cx="231517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 tutor orientano il dottorando nella partecipazione a convegni, nella pubblicazione scientifica e nella costruzione di una propria identità accademica riconoscibile.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7064</TotalTime>
  <Words>1244</Words>
  <Application>Microsoft Macintosh PowerPoint</Application>
  <PresentationFormat>Presentazione su schermo (16:9)</PresentationFormat>
  <Paragraphs>123</Paragraphs>
  <Slides>12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Nunito Bold</vt:lpstr>
      <vt:lpstr>Arial</vt:lpstr>
      <vt:lpstr>Nunito</vt:lpstr>
      <vt:lpstr>Calibri</vt:lpstr>
      <vt:lpstr>Nunito Light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Angela Perulli</cp:lastModifiedBy>
  <cp:revision>6</cp:revision>
  <dcterms:created xsi:type="dcterms:W3CDTF">2026-05-05T14:10:09Z</dcterms:created>
  <dcterms:modified xsi:type="dcterms:W3CDTF">2026-05-11T08:51:50Z</dcterms:modified>
</cp:coreProperties>
</file>